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Press Start 2P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389BF-800A-4E94-B806-60FD79DBD448}" type="datetimeFigureOut">
              <a:rPr lang="bg-BG" smtClean="0"/>
              <a:t>16.3.2024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8955C-8EC5-4CAA-8A60-B279500043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8011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8955C-8EC5-4CAA-8A60-B279500043A5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635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8955C-8EC5-4CAA-8A60-B279500043A5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253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3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81" y="546901"/>
            <a:ext cx="18288000" cy="10972800"/>
          </a:xfrm>
          <a:custGeom>
            <a:avLst/>
            <a:gdLst/>
            <a:ahLst/>
            <a:cxnLst/>
            <a:rect l="l" t="t" r="r" b="b"/>
            <a:pathLst>
              <a:path w="18288000" h="109728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50250" y="7281409"/>
            <a:ext cx="2827617" cy="3438714"/>
          </a:xfrm>
          <a:custGeom>
            <a:avLst/>
            <a:gdLst/>
            <a:ahLst/>
            <a:cxnLst/>
            <a:rect l="l" t="t" r="r" b="b"/>
            <a:pathLst>
              <a:path w="2827617" h="3438714">
                <a:moveTo>
                  <a:pt x="0" y="0"/>
                </a:moveTo>
                <a:lnTo>
                  <a:pt x="2827617" y="0"/>
                </a:lnTo>
                <a:lnTo>
                  <a:pt x="2827617" y="3438714"/>
                </a:lnTo>
                <a:lnTo>
                  <a:pt x="0" y="3438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5451200" y="7948538"/>
            <a:ext cx="7315200" cy="505414"/>
          </a:xfrm>
          <a:custGeom>
            <a:avLst/>
            <a:gdLst/>
            <a:ahLst/>
            <a:cxnLst/>
            <a:rect l="l" t="t" r="r" b="b"/>
            <a:pathLst>
              <a:path w="7315200" h="505414">
                <a:moveTo>
                  <a:pt x="0" y="0"/>
                </a:moveTo>
                <a:lnTo>
                  <a:pt x="7315200" y="0"/>
                </a:lnTo>
                <a:lnTo>
                  <a:pt x="7315200" y="505414"/>
                </a:lnTo>
                <a:lnTo>
                  <a:pt x="0" y="505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691684" y="5905500"/>
            <a:ext cx="8229600" cy="8229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830035" y="822422"/>
            <a:ext cx="14642678" cy="5811712"/>
            <a:chOff x="0" y="852374"/>
            <a:chExt cx="19523571" cy="7748949"/>
          </a:xfrm>
        </p:grpSpPr>
        <p:sp>
          <p:nvSpPr>
            <p:cNvPr id="7" name="TextBox 7"/>
            <p:cNvSpPr txBox="1"/>
            <p:nvPr/>
          </p:nvSpPr>
          <p:spPr>
            <a:xfrm>
              <a:off x="19664" y="852374"/>
              <a:ext cx="19503907" cy="695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62"/>
                </a:lnSpc>
              </a:pPr>
              <a:r>
                <a:rPr lang="en-US" sz="11716" dirty="0">
                  <a:solidFill>
                    <a:srgbClr val="00FFFF"/>
                  </a:solidFill>
                  <a:latin typeface="Press Start 2P"/>
                </a:rPr>
                <a:t>Secrets of the Deep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800212"/>
              <a:ext cx="19503907" cy="801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400" y="7003274"/>
            <a:ext cx="17275806" cy="94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8"/>
              </a:lnSpc>
            </a:pPr>
            <a:r>
              <a:rPr lang="en-US" sz="5534" dirty="0">
                <a:solidFill>
                  <a:srgbClr val="6FD7FF"/>
                </a:solidFill>
                <a:latin typeface="Press Start 2P"/>
              </a:rPr>
              <a:t> VIKTM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5826" y="0"/>
            <a:ext cx="6424285" cy="5572084"/>
          </a:xfrm>
          <a:custGeom>
            <a:avLst/>
            <a:gdLst/>
            <a:ahLst/>
            <a:cxnLst/>
            <a:rect l="l" t="t" r="r" b="b"/>
            <a:pathLst>
              <a:path w="6424285" h="5572084">
                <a:moveTo>
                  <a:pt x="0" y="0"/>
                </a:moveTo>
                <a:lnTo>
                  <a:pt x="6424285" y="0"/>
                </a:lnTo>
                <a:lnTo>
                  <a:pt x="6424285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-220443" y="-783781"/>
            <a:ext cx="18508443" cy="11590912"/>
          </a:xfrm>
          <a:custGeom>
            <a:avLst/>
            <a:gdLst/>
            <a:ahLst/>
            <a:cxnLst/>
            <a:rect l="l" t="t" r="r" b="b"/>
            <a:pathLst>
              <a:path w="18508443" h="11590912">
                <a:moveTo>
                  <a:pt x="0" y="0"/>
                </a:moveTo>
                <a:lnTo>
                  <a:pt x="18508443" y="0"/>
                </a:lnTo>
                <a:lnTo>
                  <a:pt x="18508443" y="11590912"/>
                </a:lnTo>
                <a:lnTo>
                  <a:pt x="0" y="11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1668770" y="4188296"/>
            <a:ext cx="8813494" cy="8229600"/>
          </a:xfrm>
          <a:custGeom>
            <a:avLst/>
            <a:gdLst/>
            <a:ahLst/>
            <a:cxnLst/>
            <a:rect l="l" t="t" r="r" b="b"/>
            <a:pathLst>
              <a:path w="8813494" h="8229600">
                <a:moveTo>
                  <a:pt x="0" y="0"/>
                </a:moveTo>
                <a:lnTo>
                  <a:pt x="8813494" y="0"/>
                </a:lnTo>
                <a:lnTo>
                  <a:pt x="8813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-220443" y="5342827"/>
            <a:ext cx="8848631" cy="4944173"/>
          </a:xfrm>
          <a:custGeom>
            <a:avLst/>
            <a:gdLst/>
            <a:ahLst/>
            <a:cxnLst/>
            <a:rect l="l" t="t" r="r" b="b"/>
            <a:pathLst>
              <a:path w="8848631" h="4944173">
                <a:moveTo>
                  <a:pt x="0" y="0"/>
                </a:moveTo>
                <a:lnTo>
                  <a:pt x="8848631" y="0"/>
                </a:lnTo>
                <a:lnTo>
                  <a:pt x="8848631" y="4944173"/>
                </a:lnTo>
                <a:lnTo>
                  <a:pt x="0" y="4944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3302079" y="159703"/>
            <a:ext cx="12242721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Технологии</a:t>
            </a:r>
            <a:endParaRPr lang="en-US" sz="9200" dirty="0">
              <a:solidFill>
                <a:srgbClr val="6FD7FF"/>
              </a:solidFill>
              <a:latin typeface="Press Start 2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43453" y="3125090"/>
            <a:ext cx="4201094" cy="366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6FD7FF"/>
                </a:solidFill>
                <a:latin typeface="Press Start 2P"/>
              </a:rPr>
              <a:t>Python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Github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HTML CSS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28891" y="745136"/>
            <a:ext cx="4817955" cy="4975041"/>
          </a:xfrm>
          <a:custGeom>
            <a:avLst/>
            <a:gdLst/>
            <a:ahLst/>
            <a:cxnLst/>
            <a:rect l="l" t="t" r="r" b="b"/>
            <a:pathLst>
              <a:path w="5797051" h="5739081">
                <a:moveTo>
                  <a:pt x="0" y="0"/>
                </a:moveTo>
                <a:lnTo>
                  <a:pt x="5797051" y="0"/>
                </a:lnTo>
                <a:lnTo>
                  <a:pt x="5797051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4325627" y="5743287"/>
            <a:ext cx="4674765" cy="4114800"/>
          </a:xfrm>
          <a:custGeom>
            <a:avLst/>
            <a:gdLst/>
            <a:ahLst/>
            <a:cxnLst/>
            <a:rect l="l" t="t" r="r" b="b"/>
            <a:pathLst>
              <a:path w="4674765" h="4114800">
                <a:moveTo>
                  <a:pt x="0" y="0"/>
                </a:moveTo>
                <a:lnTo>
                  <a:pt x="4674765" y="0"/>
                </a:lnTo>
                <a:lnTo>
                  <a:pt x="4674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-4719011" y="-416442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4495801" y="-27327"/>
            <a:ext cx="8737520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Заслуги</a:t>
            </a:r>
            <a:endParaRPr lang="en-US" sz="9200" dirty="0">
              <a:solidFill>
                <a:srgbClr val="6FD7FF"/>
              </a:solidFill>
              <a:latin typeface="Press Start 2P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2328" y="1948146"/>
            <a:ext cx="18213610" cy="226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Иванета:cutscene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1 и 2,</a:t>
            </a:r>
          </a:p>
          <a:p>
            <a:pPr>
              <a:lnSpc>
                <a:spcPts val="6048"/>
              </a:lnSpc>
            </a:pPr>
            <a:r>
              <a:rPr lang="en-US" sz="4320" dirty="0">
                <a:solidFill>
                  <a:srgbClr val="6FD7FF"/>
                </a:solidFill>
                <a:latin typeface="Press Start 2P"/>
              </a:rPr>
              <a:t>main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функцията,атакуване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на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играча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от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акулите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,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бъгове</a:t>
            </a:r>
            <a:endParaRPr lang="en-US" sz="4320" dirty="0">
              <a:solidFill>
                <a:srgbClr val="6FD7FF"/>
              </a:solidFill>
              <a:latin typeface="Press Start 2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938" y="5259668"/>
            <a:ext cx="1843678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Кристиян:Death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и Start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screen,collision,сайта</a:t>
            </a:r>
            <a:endParaRPr lang="en-US" sz="4320" dirty="0">
              <a:solidFill>
                <a:srgbClr val="6FD7FF"/>
              </a:solidFill>
              <a:latin typeface="Press Start 2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2328" y="7807415"/>
            <a:ext cx="17827699" cy="229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2"/>
              </a:lnSpc>
            </a:pPr>
            <a:r>
              <a:rPr lang="en-US" sz="4344">
                <a:solidFill>
                  <a:srgbClr val="6FD7FF"/>
                </a:solidFill>
                <a:latin typeface="Press Start 2P"/>
              </a:rPr>
              <a:t>Теодор:Генерацията и движението на рибите,Функцията за снимане, Презентацията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2045">
            <a:off x="13796581" y="6621258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-1583919" y="-228940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7821633" y="-501425"/>
            <a:ext cx="2644734" cy="2582222"/>
          </a:xfrm>
          <a:custGeom>
            <a:avLst/>
            <a:gdLst/>
            <a:ahLst/>
            <a:cxnLst/>
            <a:rect l="l" t="t" r="r" b="b"/>
            <a:pathLst>
              <a:path w="2644734" h="2582222">
                <a:moveTo>
                  <a:pt x="0" y="0"/>
                </a:moveTo>
                <a:lnTo>
                  <a:pt x="2644734" y="0"/>
                </a:lnTo>
                <a:lnTo>
                  <a:pt x="2644734" y="2582222"/>
                </a:lnTo>
                <a:lnTo>
                  <a:pt x="0" y="25822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5257830" y="8367987"/>
            <a:ext cx="7315200" cy="1529542"/>
          </a:xfrm>
          <a:custGeom>
            <a:avLst/>
            <a:gdLst/>
            <a:ahLst/>
            <a:cxnLst/>
            <a:rect l="l" t="t" r="r" b="b"/>
            <a:pathLst>
              <a:path w="7315200" h="1529542">
                <a:moveTo>
                  <a:pt x="0" y="0"/>
                </a:moveTo>
                <a:lnTo>
                  <a:pt x="7315200" y="0"/>
                </a:lnTo>
                <a:lnTo>
                  <a:pt x="7315200" y="1529541"/>
                </a:lnTo>
                <a:lnTo>
                  <a:pt x="0" y="1529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 rot="-10800000">
            <a:off x="12573030" y="-232002"/>
            <a:ext cx="6392648" cy="6392648"/>
          </a:xfrm>
          <a:custGeom>
            <a:avLst/>
            <a:gdLst/>
            <a:ahLst/>
            <a:cxnLst/>
            <a:rect l="l" t="t" r="r" b="b"/>
            <a:pathLst>
              <a:path w="6392648" h="6392648">
                <a:moveTo>
                  <a:pt x="0" y="0"/>
                </a:moveTo>
                <a:lnTo>
                  <a:pt x="6392649" y="0"/>
                </a:lnTo>
                <a:lnTo>
                  <a:pt x="6392649" y="6392649"/>
                </a:lnTo>
                <a:lnTo>
                  <a:pt x="0" y="63926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TextBox 8"/>
          <p:cNvSpPr txBox="1"/>
          <p:nvPr/>
        </p:nvSpPr>
        <p:spPr>
          <a:xfrm>
            <a:off x="36173" y="4296917"/>
            <a:ext cx="18337306" cy="226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4"/>
              </a:lnSpc>
            </a:pPr>
            <a:r>
              <a:rPr lang="en-US" sz="4331" dirty="0" err="1">
                <a:solidFill>
                  <a:srgbClr val="64D4F2"/>
                </a:solidFill>
                <a:latin typeface="Press Start 2P"/>
              </a:rPr>
              <a:t>Виктор:Camera</a:t>
            </a:r>
            <a:r>
              <a:rPr lang="en-US" sz="4331" dirty="0">
                <a:solidFill>
                  <a:srgbClr val="64D4F2"/>
                </a:solidFill>
                <a:latin typeface="Press Start 2P"/>
              </a:rPr>
              <a:t> movement, </a:t>
            </a:r>
            <a:r>
              <a:rPr lang="en-US" sz="4331" dirty="0" err="1">
                <a:solidFill>
                  <a:srgbClr val="64D4F2"/>
                </a:solidFill>
                <a:latin typeface="Press Start 2P"/>
              </a:rPr>
              <a:t>дизайн</a:t>
            </a:r>
            <a:r>
              <a:rPr lang="en-US" sz="4331" dirty="0">
                <a:solidFill>
                  <a:srgbClr val="64D4F2"/>
                </a:solidFill>
                <a:latin typeface="Press Start 2P"/>
              </a:rPr>
              <a:t> </a:t>
            </a:r>
            <a:r>
              <a:rPr lang="en-US" sz="4331" dirty="0" err="1">
                <a:solidFill>
                  <a:srgbClr val="64D4F2"/>
                </a:solidFill>
                <a:latin typeface="Press Start 2P"/>
              </a:rPr>
              <a:t>на</a:t>
            </a:r>
            <a:r>
              <a:rPr lang="en-US" sz="4331" dirty="0">
                <a:solidFill>
                  <a:srgbClr val="64D4F2"/>
                </a:solidFill>
                <a:latin typeface="Press Start 2P"/>
              </a:rPr>
              <a:t> </a:t>
            </a:r>
            <a:r>
              <a:rPr lang="en-US" sz="4331" dirty="0" err="1">
                <a:solidFill>
                  <a:srgbClr val="64D4F2"/>
                </a:solidFill>
                <a:latin typeface="Press Start 2P"/>
              </a:rPr>
              <a:t>сайта,README</a:t>
            </a:r>
            <a:r>
              <a:rPr lang="en-US" sz="4331" dirty="0">
                <a:solidFill>
                  <a:srgbClr val="64D4F2"/>
                </a:solidFill>
                <a:latin typeface="Press Start 2P"/>
              </a:rPr>
              <a:t> </a:t>
            </a:r>
            <a:r>
              <a:rPr lang="en-US" sz="4331" dirty="0" err="1">
                <a:solidFill>
                  <a:srgbClr val="64D4F2"/>
                </a:solidFill>
                <a:latin typeface="Press Start 2P"/>
              </a:rPr>
              <a:t>файла</a:t>
            </a:r>
            <a:endParaRPr lang="en-US" sz="4331" dirty="0">
              <a:solidFill>
                <a:srgbClr val="64D4F2"/>
              </a:solidFill>
              <a:latin typeface="Press Start 2P"/>
            </a:endParaRPr>
          </a:p>
          <a:p>
            <a:pPr>
              <a:lnSpc>
                <a:spcPts val="6064"/>
              </a:lnSpc>
            </a:pPr>
            <a:endParaRPr lang="en-US" sz="4331" dirty="0">
              <a:solidFill>
                <a:srgbClr val="64D4F2"/>
              </a:solidFill>
              <a:latin typeface="Press Start 2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631" y="2229533"/>
            <a:ext cx="18249369" cy="1499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Мартин:Цялото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рисуване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на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екрана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за</a:t>
            </a:r>
            <a:r>
              <a:rPr lang="en-US" sz="432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320" dirty="0" err="1">
                <a:solidFill>
                  <a:srgbClr val="6FD7FF"/>
                </a:solidFill>
                <a:latin typeface="Press Start 2P"/>
              </a:rPr>
              <a:t>играта,анимациите</a:t>
            </a:r>
            <a:endParaRPr lang="en-US" sz="4320" dirty="0">
              <a:solidFill>
                <a:srgbClr val="6FD7FF"/>
              </a:solidFill>
              <a:latin typeface="Press Start 2P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5A9E786-015C-6F5B-B5F6-0BD4D441961C}"/>
              </a:ext>
            </a:extLst>
          </p:cNvPr>
          <p:cNvSpPr txBox="1"/>
          <p:nvPr/>
        </p:nvSpPr>
        <p:spPr>
          <a:xfrm>
            <a:off x="36173" y="6354317"/>
            <a:ext cx="18337306" cy="293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4"/>
              </a:lnSpc>
            </a:pPr>
            <a:r>
              <a:rPr lang="bg-BG" sz="4331" dirty="0">
                <a:solidFill>
                  <a:srgbClr val="64D4F2"/>
                </a:solidFill>
                <a:latin typeface="Press Start 2P"/>
              </a:rPr>
              <a:t>(Сложно е точно да се определят заслугите, защото всички си помагахме </a:t>
            </a:r>
            <a:r>
              <a:rPr lang="en-US" sz="4331" dirty="0">
                <a:solidFill>
                  <a:srgbClr val="64D4F2"/>
                </a:solidFill>
                <a:latin typeface="Press Start 2P"/>
              </a:rPr>
              <a:t>:]</a:t>
            </a:r>
            <a:r>
              <a:rPr lang="bg-BG" sz="4331" dirty="0">
                <a:solidFill>
                  <a:srgbClr val="64D4F2"/>
                </a:solidFill>
                <a:latin typeface="Press Start 2P"/>
              </a:rPr>
              <a:t>)</a:t>
            </a:r>
            <a:endParaRPr lang="en-US" sz="4331" dirty="0">
              <a:solidFill>
                <a:srgbClr val="64D4F2"/>
              </a:solidFill>
              <a:latin typeface="Press Start 2P"/>
            </a:endParaRPr>
          </a:p>
          <a:p>
            <a:pPr>
              <a:lnSpc>
                <a:spcPts val="6064"/>
              </a:lnSpc>
            </a:pPr>
            <a:endParaRPr lang="en-US" sz="4331" dirty="0">
              <a:solidFill>
                <a:srgbClr val="64D4F2"/>
              </a:solidFill>
              <a:latin typeface="Press Start 2P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1647" y="-1791573"/>
            <a:ext cx="5160937" cy="5612475"/>
          </a:xfrm>
          <a:custGeom>
            <a:avLst/>
            <a:gdLst/>
            <a:ahLst/>
            <a:cxnLst/>
            <a:rect l="l" t="t" r="r" b="b"/>
            <a:pathLst>
              <a:path w="5160937" h="5612475">
                <a:moveTo>
                  <a:pt x="0" y="0"/>
                </a:moveTo>
                <a:lnTo>
                  <a:pt x="5160937" y="0"/>
                </a:lnTo>
                <a:lnTo>
                  <a:pt x="5160937" y="5612474"/>
                </a:lnTo>
                <a:lnTo>
                  <a:pt x="0" y="561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546907" y="6403398"/>
            <a:ext cx="5036641" cy="4985851"/>
          </a:xfrm>
          <a:custGeom>
            <a:avLst/>
            <a:gdLst/>
            <a:ahLst/>
            <a:cxnLst/>
            <a:rect l="l" t="t" r="r" b="b"/>
            <a:pathLst>
              <a:path w="5036641" h="4985851">
                <a:moveTo>
                  <a:pt x="0" y="0"/>
                </a:moveTo>
                <a:lnTo>
                  <a:pt x="5036641" y="0"/>
                </a:lnTo>
                <a:lnTo>
                  <a:pt x="5036641" y="4985851"/>
                </a:lnTo>
                <a:lnTo>
                  <a:pt x="0" y="4985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1641410" y="3820901"/>
            <a:ext cx="11611429" cy="8229600"/>
          </a:xfrm>
          <a:custGeom>
            <a:avLst/>
            <a:gdLst/>
            <a:ahLst/>
            <a:cxnLst/>
            <a:rect l="l" t="t" r="r" b="b"/>
            <a:pathLst>
              <a:path w="11611429" h="8229600">
                <a:moveTo>
                  <a:pt x="0" y="0"/>
                </a:moveTo>
                <a:lnTo>
                  <a:pt x="11611429" y="0"/>
                </a:lnTo>
                <a:lnTo>
                  <a:pt x="116114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0" y="1818795"/>
            <a:ext cx="18288000" cy="459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Разучихме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pygame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,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както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и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как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работи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с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Github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.</a:t>
            </a: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Научихме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да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работимм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заедно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като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отбор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и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да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разпределяме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задачите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>
            <a:off x="7617290" y="8565149"/>
            <a:ext cx="11252061" cy="1657122"/>
          </a:xfrm>
          <a:custGeom>
            <a:avLst/>
            <a:gdLst/>
            <a:ahLst/>
            <a:cxnLst/>
            <a:rect l="l" t="t" r="r" b="b"/>
            <a:pathLst>
              <a:path w="11252061" h="1657122">
                <a:moveTo>
                  <a:pt x="0" y="0"/>
                </a:moveTo>
                <a:lnTo>
                  <a:pt x="11252062" y="0"/>
                </a:lnTo>
                <a:lnTo>
                  <a:pt x="11252062" y="1657122"/>
                </a:lnTo>
                <a:lnTo>
                  <a:pt x="0" y="1657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TextBox 7"/>
          <p:cNvSpPr txBox="1"/>
          <p:nvPr/>
        </p:nvSpPr>
        <p:spPr>
          <a:xfrm>
            <a:off x="1623063" y="240479"/>
            <a:ext cx="15824061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Преживяването</a:t>
            </a:r>
            <a:endParaRPr lang="en-US" sz="9200" dirty="0">
              <a:solidFill>
                <a:srgbClr val="6FD7FF"/>
              </a:solidFill>
              <a:latin typeface="Press Start 2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66303" y="6649240"/>
            <a:ext cx="12921697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6FD7FF"/>
                </a:solidFill>
                <a:latin typeface="Press Start 2P"/>
              </a:rPr>
              <a:t>Навлязохме в света на разработването на игри.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00000">
            <a:off x="-7345877" y="-1037395"/>
            <a:ext cx="15196925" cy="7515570"/>
          </a:xfrm>
          <a:custGeom>
            <a:avLst/>
            <a:gdLst/>
            <a:ahLst/>
            <a:cxnLst/>
            <a:rect l="l" t="t" r="r" b="b"/>
            <a:pathLst>
              <a:path w="15196925" h="7515570">
                <a:moveTo>
                  <a:pt x="0" y="0"/>
                </a:moveTo>
                <a:lnTo>
                  <a:pt x="15196924" y="0"/>
                </a:lnTo>
                <a:lnTo>
                  <a:pt x="15196924" y="7515570"/>
                </a:lnTo>
                <a:lnTo>
                  <a:pt x="0" y="751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2295016" y="2552700"/>
            <a:ext cx="15979185" cy="5382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Можем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 в </a:t>
            </a: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бъдеще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да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добавим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 local storage, </a:t>
            </a: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още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видове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риби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, </a:t>
            </a: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нива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 </a:t>
            </a:r>
            <a:r>
              <a:rPr lang="bg-BG" sz="5199" dirty="0">
                <a:solidFill>
                  <a:srgbClr val="5EFAF7"/>
                </a:solidFill>
                <a:latin typeface="Press Start 2P"/>
              </a:rPr>
              <a:t>на </a:t>
            </a:r>
            <a:r>
              <a:rPr lang="bg-BG" sz="5199" dirty="0" err="1">
                <a:solidFill>
                  <a:srgbClr val="5EFAF7"/>
                </a:solidFill>
                <a:latin typeface="Press Start 2P"/>
              </a:rPr>
              <a:t>дълбочина,използването</a:t>
            </a:r>
            <a:r>
              <a:rPr lang="bg-BG" sz="5199" dirty="0">
                <a:solidFill>
                  <a:srgbClr val="5EFAF7"/>
                </a:solidFill>
                <a:latin typeface="Press Start 2P"/>
              </a:rPr>
              <a:t> на </a:t>
            </a:r>
            <a:r>
              <a:rPr lang="bg-BG" sz="5199" dirty="0" err="1">
                <a:solidFill>
                  <a:srgbClr val="5EFAF7"/>
                </a:solidFill>
                <a:latin typeface="Press Start 2P"/>
              </a:rPr>
              <a:t>фенер,когато</a:t>
            </a:r>
            <a:r>
              <a:rPr lang="bg-BG" sz="5199" dirty="0">
                <a:solidFill>
                  <a:srgbClr val="5EFAF7"/>
                </a:solidFill>
                <a:latin typeface="Press Start 2P"/>
              </a:rPr>
              <a:t> сме на дълбоко 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и </a:t>
            </a: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още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5EFAF7"/>
                </a:solidFill>
                <a:latin typeface="Press Start 2P"/>
              </a:rPr>
              <a:t>много</a:t>
            </a:r>
            <a:r>
              <a:rPr lang="en-US" sz="5199" dirty="0">
                <a:solidFill>
                  <a:srgbClr val="5EFAF7"/>
                </a:solidFill>
                <a:latin typeface="Press Start 2P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39525" y="647700"/>
            <a:ext cx="14439877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5EFAF7"/>
                </a:solidFill>
                <a:latin typeface="Press Start 2P"/>
              </a:rPr>
              <a:t>Whats</a:t>
            </a:r>
            <a:r>
              <a:rPr lang="en-US" sz="9200" dirty="0">
                <a:solidFill>
                  <a:srgbClr val="5EFAF7"/>
                </a:solidFill>
                <a:latin typeface="Press Start 2P"/>
              </a:rPr>
              <a:t> next?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47148" y="-115497"/>
            <a:ext cx="5845768" cy="5856474"/>
          </a:xfrm>
          <a:custGeom>
            <a:avLst/>
            <a:gdLst/>
            <a:ahLst/>
            <a:cxnLst/>
            <a:rect l="l" t="t" r="r" b="b"/>
            <a:pathLst>
              <a:path w="5845768" h="5856474">
                <a:moveTo>
                  <a:pt x="0" y="0"/>
                </a:moveTo>
                <a:lnTo>
                  <a:pt x="5845768" y="0"/>
                </a:lnTo>
                <a:lnTo>
                  <a:pt x="5845768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630447" y="1990536"/>
            <a:ext cx="14185919" cy="64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FD7FF"/>
                </a:solidFill>
                <a:latin typeface="Press Start 2P"/>
              </a:rPr>
              <a:t>Special thanks to: </a:t>
            </a: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Николай</a:t>
            </a:r>
            <a:r>
              <a:rPr lang="en-US" sz="920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Крачанов</a:t>
            </a:r>
            <a:endParaRPr lang="en-US" sz="9200" dirty="0">
              <a:solidFill>
                <a:srgbClr val="6FD7FF"/>
              </a:solidFill>
              <a:latin typeface="Press Start 2P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47599" y="6172200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1DBFDB8E-EEE9-095B-42EF-D27AE054246C}"/>
              </a:ext>
            </a:extLst>
          </p:cNvPr>
          <p:cNvSpPr txBox="1"/>
          <p:nvPr/>
        </p:nvSpPr>
        <p:spPr>
          <a:xfrm>
            <a:off x="4038600" y="8895023"/>
            <a:ext cx="777239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bg-BG" sz="4320" dirty="0">
                <a:solidFill>
                  <a:srgbClr val="6FD7FF"/>
                </a:solidFill>
                <a:latin typeface="Press Start 2P"/>
              </a:rPr>
              <a:t>(Нашия ментор)</a:t>
            </a:r>
            <a:endParaRPr lang="en-US" sz="4320" dirty="0">
              <a:solidFill>
                <a:srgbClr val="6FD7FF"/>
              </a:solidFill>
              <a:latin typeface="Press Start 2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5237" y="3824449"/>
            <a:ext cx="5937527" cy="5884982"/>
          </a:xfrm>
          <a:custGeom>
            <a:avLst/>
            <a:gdLst/>
            <a:ahLst/>
            <a:cxnLst/>
            <a:rect l="l" t="t" r="r" b="b"/>
            <a:pathLst>
              <a:path w="5937527" h="5884982">
                <a:moveTo>
                  <a:pt x="0" y="0"/>
                </a:moveTo>
                <a:lnTo>
                  <a:pt x="5937526" y="0"/>
                </a:lnTo>
                <a:lnTo>
                  <a:pt x="5937526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46779" y="-566672"/>
            <a:ext cx="19381557" cy="108536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629129"/>
            <a:ext cx="182880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6FD7FF"/>
                </a:solidFill>
                <a:latin typeface="Press Start 2P"/>
              </a:rPr>
              <a:t>Благодарим за вниманието!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77800" y="-1574550"/>
            <a:ext cx="7530084" cy="8229600"/>
          </a:xfrm>
          <a:custGeom>
            <a:avLst/>
            <a:gdLst/>
            <a:ahLst/>
            <a:cxnLst/>
            <a:rect l="l" t="t" r="r" b="b"/>
            <a:pathLst>
              <a:path w="7530084" h="8229600">
                <a:moveTo>
                  <a:pt x="0" y="0"/>
                </a:moveTo>
                <a:lnTo>
                  <a:pt x="7530084" y="0"/>
                </a:lnTo>
                <a:lnTo>
                  <a:pt x="75300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-609600" y="6625175"/>
            <a:ext cx="3209544" cy="4114800"/>
          </a:xfrm>
          <a:custGeom>
            <a:avLst/>
            <a:gdLst/>
            <a:ahLst/>
            <a:cxnLst/>
            <a:rect l="l" t="t" r="r" b="b"/>
            <a:pathLst>
              <a:path w="3209544" h="4114800">
                <a:moveTo>
                  <a:pt x="0" y="0"/>
                </a:moveTo>
                <a:lnTo>
                  <a:pt x="3209544" y="0"/>
                </a:lnTo>
                <a:lnTo>
                  <a:pt x="3209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TextBox 4"/>
          <p:cNvSpPr txBox="1"/>
          <p:nvPr/>
        </p:nvSpPr>
        <p:spPr>
          <a:xfrm>
            <a:off x="-304800" y="516532"/>
            <a:ext cx="1257841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Проблемът</a:t>
            </a:r>
            <a:endParaRPr lang="en-US" sz="9200" dirty="0">
              <a:solidFill>
                <a:srgbClr val="6FD7FF"/>
              </a:solidFill>
              <a:latin typeface="Press Start 2P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4800" y="2406041"/>
            <a:ext cx="12875049" cy="215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4089" dirty="0" err="1">
                <a:solidFill>
                  <a:srgbClr val="6FD7FF"/>
                </a:solidFill>
                <a:latin typeface="Press Start 2P"/>
              </a:rPr>
              <a:t>Не</a:t>
            </a:r>
            <a:r>
              <a:rPr lang="en-US" sz="408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9" dirty="0" err="1">
                <a:solidFill>
                  <a:srgbClr val="6FD7FF"/>
                </a:solidFill>
                <a:latin typeface="Press Start 2P"/>
              </a:rPr>
              <a:t>достатъчно</a:t>
            </a:r>
            <a:r>
              <a:rPr lang="en-US" sz="408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9" dirty="0" err="1">
                <a:solidFill>
                  <a:srgbClr val="6FD7FF"/>
                </a:solidFill>
                <a:latin typeface="Press Start 2P"/>
              </a:rPr>
              <a:t>хора</a:t>
            </a:r>
            <a:r>
              <a:rPr lang="en-US" sz="408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9" dirty="0" err="1">
                <a:solidFill>
                  <a:srgbClr val="6FD7FF"/>
                </a:solidFill>
                <a:latin typeface="Press Start 2P"/>
              </a:rPr>
              <a:t>осъзнават</a:t>
            </a:r>
            <a:r>
              <a:rPr lang="en-US" sz="408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9" dirty="0" err="1">
                <a:solidFill>
                  <a:srgbClr val="6FD7FF"/>
                </a:solidFill>
                <a:latin typeface="Press Start 2P"/>
              </a:rPr>
              <a:t>колко</a:t>
            </a:r>
            <a:r>
              <a:rPr lang="en-US" sz="408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9" dirty="0" err="1">
                <a:solidFill>
                  <a:srgbClr val="6FD7FF"/>
                </a:solidFill>
                <a:latin typeface="Press Start 2P"/>
              </a:rPr>
              <a:t>потаен</a:t>
            </a:r>
            <a:r>
              <a:rPr lang="en-US" sz="4089" dirty="0">
                <a:solidFill>
                  <a:srgbClr val="6FD7FF"/>
                </a:solidFill>
                <a:latin typeface="Press Start 2P"/>
              </a:rPr>
              <a:t> е </a:t>
            </a:r>
            <a:r>
              <a:rPr lang="en-US" sz="4089" dirty="0" err="1">
                <a:solidFill>
                  <a:srgbClr val="6FD7FF"/>
                </a:solidFill>
                <a:latin typeface="Press Start 2P"/>
              </a:rPr>
              <a:t>океанът</a:t>
            </a:r>
            <a:r>
              <a:rPr lang="en-US" sz="4089" dirty="0">
                <a:solidFill>
                  <a:srgbClr val="6FD7FF"/>
                </a:solidFill>
                <a:latin typeface="Press Start 2P"/>
              </a:rPr>
              <a:t>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3600" y="4991392"/>
            <a:ext cx="11471863" cy="143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085" dirty="0" err="1">
                <a:solidFill>
                  <a:srgbClr val="6FD7FF"/>
                </a:solidFill>
                <a:latin typeface="Press Start 2P"/>
              </a:rPr>
              <a:t>Само</a:t>
            </a:r>
            <a:r>
              <a:rPr lang="en-US" sz="4085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dirty="0" err="1">
                <a:solidFill>
                  <a:srgbClr val="6FD7FF"/>
                </a:solidFill>
                <a:latin typeface="Press Start 2P"/>
              </a:rPr>
              <a:t>около</a:t>
            </a:r>
            <a:r>
              <a:rPr lang="en-US" sz="4085" dirty="0">
                <a:solidFill>
                  <a:srgbClr val="6FD7FF"/>
                </a:solidFill>
                <a:latin typeface="Press Start 2P"/>
              </a:rPr>
              <a:t> 5% </a:t>
            </a:r>
            <a:r>
              <a:rPr lang="en-US" sz="4085" dirty="0" err="1">
                <a:solidFill>
                  <a:srgbClr val="6FD7FF"/>
                </a:solidFill>
                <a:latin typeface="Press Start 2P"/>
              </a:rPr>
              <a:t>от</a:t>
            </a:r>
            <a:r>
              <a:rPr lang="en-US" sz="4085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dirty="0" err="1">
                <a:solidFill>
                  <a:srgbClr val="6FD7FF"/>
                </a:solidFill>
                <a:latin typeface="Press Start 2P"/>
              </a:rPr>
              <a:t>океана</a:t>
            </a:r>
            <a:r>
              <a:rPr lang="en-US" sz="4085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dirty="0" err="1">
                <a:solidFill>
                  <a:srgbClr val="6FD7FF"/>
                </a:solidFill>
                <a:latin typeface="Press Start 2P"/>
              </a:rPr>
              <a:t>са</a:t>
            </a:r>
            <a:r>
              <a:rPr lang="en-US" sz="4085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dirty="0" err="1">
                <a:solidFill>
                  <a:srgbClr val="6FD7FF"/>
                </a:solidFill>
                <a:latin typeface="Press Start 2P"/>
              </a:rPr>
              <a:t>проучени</a:t>
            </a:r>
            <a:r>
              <a:rPr lang="en-US" sz="4085" dirty="0">
                <a:solidFill>
                  <a:srgbClr val="6FD7FF"/>
                </a:solidFill>
                <a:latin typeface="Press Start 2P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24200" y="6884993"/>
            <a:ext cx="14931498" cy="288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Много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видове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риби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са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застрашени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или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вече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са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изчезнали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поради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замърсяване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и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незаконен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4085" u="none" strike="noStrike" dirty="0" err="1">
                <a:solidFill>
                  <a:srgbClr val="6FD7FF"/>
                </a:solidFill>
                <a:latin typeface="Press Start 2P"/>
              </a:rPr>
              <a:t>риболов</a:t>
            </a:r>
            <a:r>
              <a:rPr lang="en-US" sz="4085" u="none" strike="noStrike" dirty="0">
                <a:solidFill>
                  <a:srgbClr val="6FD7FF"/>
                </a:solidFill>
                <a:latin typeface="Press Start 2P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9600" y="7810500"/>
            <a:ext cx="3995097" cy="4114800"/>
          </a:xfrm>
          <a:custGeom>
            <a:avLst/>
            <a:gdLst/>
            <a:ahLst/>
            <a:cxnLst/>
            <a:rect l="l" t="t" r="r" b="b"/>
            <a:pathLst>
              <a:path w="3995097" h="4114800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4588573" y="3249295"/>
            <a:ext cx="2506287" cy="4114800"/>
          </a:xfrm>
          <a:custGeom>
            <a:avLst/>
            <a:gdLst/>
            <a:ahLst/>
            <a:cxnLst/>
            <a:rect l="l" t="t" r="r" b="b"/>
            <a:pathLst>
              <a:path w="2506287" h="4114800">
                <a:moveTo>
                  <a:pt x="0" y="0"/>
                </a:moveTo>
                <a:lnTo>
                  <a:pt x="2506288" y="0"/>
                </a:lnTo>
                <a:lnTo>
                  <a:pt x="2506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TextBox 4"/>
          <p:cNvSpPr txBox="1"/>
          <p:nvPr/>
        </p:nvSpPr>
        <p:spPr>
          <a:xfrm>
            <a:off x="533400" y="4142105"/>
            <a:ext cx="12581133" cy="366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Да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предизвикаме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интерес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към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океана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и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неговите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уникални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обитатели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...</a:t>
            </a:r>
          </a:p>
        </p:txBody>
      </p:sp>
      <p:sp>
        <p:nvSpPr>
          <p:cNvPr id="5" name="Freeform 5"/>
          <p:cNvSpPr/>
          <p:nvPr/>
        </p:nvSpPr>
        <p:spPr>
          <a:xfrm>
            <a:off x="11506200" y="8069897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965358" y="342900"/>
            <a:ext cx="1635728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29ABE2"/>
                </a:solidFill>
                <a:latin typeface="Press Start 2P"/>
              </a:rPr>
              <a:t>Цел</a:t>
            </a:r>
            <a:r>
              <a:rPr lang="en-US" sz="9200" dirty="0">
                <a:solidFill>
                  <a:srgbClr val="29ABE2"/>
                </a:solidFill>
                <a:latin typeface="Press Start 2P"/>
              </a:rPr>
              <a:t> </a:t>
            </a:r>
            <a:r>
              <a:rPr lang="en-US" sz="9200" dirty="0" err="1">
                <a:solidFill>
                  <a:srgbClr val="29ABE2"/>
                </a:solidFill>
                <a:latin typeface="Press Start 2P"/>
              </a:rPr>
              <a:t>на</a:t>
            </a:r>
            <a:r>
              <a:rPr lang="en-US" sz="9200" dirty="0">
                <a:solidFill>
                  <a:srgbClr val="29ABE2"/>
                </a:solidFill>
                <a:latin typeface="Press Start 2P"/>
              </a:rPr>
              <a:t> </a:t>
            </a:r>
            <a:r>
              <a:rPr lang="en-US" sz="9200" dirty="0" err="1">
                <a:solidFill>
                  <a:srgbClr val="29ABE2"/>
                </a:solidFill>
                <a:latin typeface="Press Start 2P"/>
              </a:rPr>
              <a:t>проекта</a:t>
            </a:r>
            <a:endParaRPr lang="en-US" sz="9200" dirty="0">
              <a:solidFill>
                <a:srgbClr val="29ABE2"/>
              </a:solidFill>
              <a:latin typeface="Press Start 2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1000" y="-7277100"/>
            <a:ext cx="21189645" cy="14021130"/>
          </a:xfrm>
          <a:custGeom>
            <a:avLst/>
            <a:gdLst/>
            <a:ahLst/>
            <a:cxnLst/>
            <a:rect l="l" t="t" r="r" b="b"/>
            <a:pathLst>
              <a:path w="21189645" h="14021130">
                <a:moveTo>
                  <a:pt x="0" y="0"/>
                </a:moveTo>
                <a:lnTo>
                  <a:pt x="21189645" y="0"/>
                </a:lnTo>
                <a:lnTo>
                  <a:pt x="21189645" y="14021130"/>
                </a:lnTo>
                <a:lnTo>
                  <a:pt x="0" y="14021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3" name="Freeform 3"/>
          <p:cNvSpPr/>
          <p:nvPr/>
        </p:nvSpPr>
        <p:spPr>
          <a:xfrm>
            <a:off x="-2667000" y="5143500"/>
            <a:ext cx="9962454" cy="6025450"/>
          </a:xfrm>
          <a:custGeom>
            <a:avLst/>
            <a:gdLst/>
            <a:ahLst/>
            <a:cxnLst/>
            <a:rect l="l" t="t" r="r" b="b"/>
            <a:pathLst>
              <a:path w="9962454" h="6025450">
                <a:moveTo>
                  <a:pt x="0" y="0"/>
                </a:moveTo>
                <a:lnTo>
                  <a:pt x="9962454" y="0"/>
                </a:lnTo>
                <a:lnTo>
                  <a:pt x="9962454" y="6025450"/>
                </a:lnTo>
                <a:lnTo>
                  <a:pt x="0" y="602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955527" y="433311"/>
            <a:ext cx="1703691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Нашето</a:t>
            </a:r>
            <a:r>
              <a:rPr lang="en-US" sz="920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решение</a:t>
            </a:r>
            <a:endParaRPr lang="en-US" sz="9200" dirty="0">
              <a:solidFill>
                <a:srgbClr val="6FD7FF"/>
              </a:solidFill>
              <a:latin typeface="Press Start 2P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6628" y="5524136"/>
            <a:ext cx="16785814" cy="459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Играта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ни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показва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по-малко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и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прашинка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океаните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и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колко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интересни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биха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могли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да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бъдат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2542" y="2302586"/>
            <a:ext cx="17242915" cy="366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използвайки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това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,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което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младите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поколения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интересуват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-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игри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!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6FD7FF"/>
              </a:solidFill>
              <a:latin typeface="Press Start 2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04806" y="5681567"/>
            <a:ext cx="19806577" cy="4605433"/>
          </a:xfrm>
          <a:custGeom>
            <a:avLst/>
            <a:gdLst/>
            <a:ahLst/>
            <a:cxnLst/>
            <a:rect l="l" t="t" r="r" b="b"/>
            <a:pathLst>
              <a:path w="19806577" h="4605433">
                <a:moveTo>
                  <a:pt x="0" y="0"/>
                </a:moveTo>
                <a:lnTo>
                  <a:pt x="19806577" y="0"/>
                </a:lnTo>
                <a:lnTo>
                  <a:pt x="19806577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16" b="-11016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934501" y="3856493"/>
            <a:ext cx="14418998" cy="3510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bg-BG" sz="5199" dirty="0">
                <a:solidFill>
                  <a:srgbClr val="6FD7FF"/>
                </a:solidFill>
                <a:latin typeface="Press Start 2P"/>
              </a:rPr>
              <a:t>В играта се г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енерират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риби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bg-BG" sz="5199" dirty="0">
                <a:solidFill>
                  <a:srgbClr val="6FD7FF"/>
                </a:solidFill>
                <a:latin typeface="Press Start 2P"/>
              </a:rPr>
              <a:t>(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предимно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под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играча</a:t>
            </a:r>
            <a:r>
              <a:rPr lang="bg-BG" sz="5199" dirty="0">
                <a:solidFill>
                  <a:srgbClr val="6FD7FF"/>
                </a:solidFill>
                <a:latin typeface="Press Start 2P"/>
              </a:rPr>
              <a:t>), от които и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ма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3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вид</a:t>
            </a:r>
            <a:r>
              <a:rPr lang="bg-BG" sz="5199" dirty="0">
                <a:solidFill>
                  <a:srgbClr val="6FD7FF"/>
                </a:solidFill>
                <a:latin typeface="Press Start 2P"/>
              </a:rPr>
              <a:t>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6477000" y="7891018"/>
            <a:ext cx="5634794" cy="2602250"/>
          </a:xfrm>
          <a:custGeom>
            <a:avLst/>
            <a:gdLst/>
            <a:ahLst/>
            <a:cxnLst/>
            <a:rect l="l" t="t" r="r" b="b"/>
            <a:pathLst>
              <a:path w="5634794" h="2602250">
                <a:moveTo>
                  <a:pt x="0" y="0"/>
                </a:moveTo>
                <a:lnTo>
                  <a:pt x="5634793" y="0"/>
                </a:lnTo>
                <a:lnTo>
                  <a:pt x="5634793" y="2602250"/>
                </a:lnTo>
                <a:lnTo>
                  <a:pt x="0" y="2602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2737564" y="405896"/>
            <a:ext cx="1285220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Как</a:t>
            </a:r>
            <a:r>
              <a:rPr lang="en-US" sz="9200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работи</a:t>
            </a:r>
            <a:r>
              <a:rPr lang="en-US" sz="9200" dirty="0">
                <a:solidFill>
                  <a:srgbClr val="6FD7FF"/>
                </a:solidFill>
                <a:latin typeface="Press Start 2P"/>
              </a:rPr>
              <a:t>?</a:t>
            </a:r>
          </a:p>
        </p:txBody>
      </p:sp>
      <p:sp>
        <p:nvSpPr>
          <p:cNvPr id="6" name="Freeform 4"/>
          <p:cNvSpPr/>
          <p:nvPr/>
        </p:nvSpPr>
        <p:spPr>
          <a:xfrm rot="10800000">
            <a:off x="-1676400" y="0"/>
            <a:ext cx="7315200" cy="3591098"/>
          </a:xfrm>
          <a:custGeom>
            <a:avLst/>
            <a:gdLst/>
            <a:ahLst/>
            <a:cxnLst/>
            <a:rect l="l" t="t" r="r" b="b"/>
            <a:pathLst>
              <a:path w="7315200" h="3591098">
                <a:moveTo>
                  <a:pt x="0" y="0"/>
                </a:moveTo>
                <a:lnTo>
                  <a:pt x="7315200" y="0"/>
                </a:lnTo>
                <a:lnTo>
                  <a:pt x="7315200" y="3591098"/>
                </a:lnTo>
                <a:lnTo>
                  <a:pt x="0" y="3591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A59004F6-72DC-79AC-D131-2BBD8B4A7DC2}"/>
              </a:ext>
            </a:extLst>
          </p:cNvPr>
          <p:cNvSpPr/>
          <p:nvPr/>
        </p:nvSpPr>
        <p:spPr>
          <a:xfrm>
            <a:off x="12725400" y="6657015"/>
            <a:ext cx="7315200" cy="3591098"/>
          </a:xfrm>
          <a:custGeom>
            <a:avLst/>
            <a:gdLst/>
            <a:ahLst/>
            <a:cxnLst/>
            <a:rect l="l" t="t" r="r" b="b"/>
            <a:pathLst>
              <a:path w="7315200" h="3591098">
                <a:moveTo>
                  <a:pt x="0" y="0"/>
                </a:moveTo>
                <a:lnTo>
                  <a:pt x="7315200" y="0"/>
                </a:lnTo>
                <a:lnTo>
                  <a:pt x="7315200" y="3591098"/>
                </a:lnTo>
                <a:lnTo>
                  <a:pt x="0" y="3591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6632" y="1998980"/>
            <a:ext cx="13127248" cy="819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Тези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риби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плуват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в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права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линия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bg-BG" sz="5199" dirty="0">
                <a:solidFill>
                  <a:srgbClr val="6FD7FF"/>
                </a:solidFill>
                <a:latin typeface="Press Start 2P"/>
              </a:rPr>
              <a:t>единия до другия край на екрана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.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Ако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една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тези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риби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докосне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играчът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,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той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губи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точка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живот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и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рибата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изчезва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8955061" cy="6398798"/>
          </a:xfrm>
          <a:custGeom>
            <a:avLst/>
            <a:gdLst/>
            <a:ahLst/>
            <a:cxnLst/>
            <a:rect l="l" t="t" r="r" b="b"/>
            <a:pathLst>
              <a:path w="8955061" h="6398798">
                <a:moveTo>
                  <a:pt x="0" y="0"/>
                </a:moveTo>
                <a:lnTo>
                  <a:pt x="8955061" y="0"/>
                </a:lnTo>
                <a:lnTo>
                  <a:pt x="8955061" y="6398798"/>
                </a:lnTo>
                <a:lnTo>
                  <a:pt x="0" y="639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 rot="-5400000">
            <a:off x="11745879" y="4637316"/>
            <a:ext cx="12288188" cy="2309587"/>
          </a:xfrm>
          <a:custGeom>
            <a:avLst/>
            <a:gdLst/>
            <a:ahLst/>
            <a:cxnLst/>
            <a:rect l="l" t="t" r="r" b="b"/>
            <a:pathLst>
              <a:path w="12288188" h="2309587">
                <a:moveTo>
                  <a:pt x="0" y="0"/>
                </a:moveTo>
                <a:lnTo>
                  <a:pt x="12288188" y="0"/>
                </a:lnTo>
                <a:lnTo>
                  <a:pt x="12288188" y="2309587"/>
                </a:lnTo>
                <a:lnTo>
                  <a:pt x="0" y="2309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TextBox 5"/>
          <p:cNvSpPr txBox="1"/>
          <p:nvPr/>
        </p:nvSpPr>
        <p:spPr>
          <a:xfrm>
            <a:off x="2184144" y="190500"/>
            <a:ext cx="14412224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Пасивни</a:t>
            </a:r>
            <a:endParaRPr lang="en-US" sz="9200" dirty="0">
              <a:solidFill>
                <a:srgbClr val="6FD7FF"/>
              </a:solidFill>
              <a:latin typeface="Press Start 2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1354">
            <a:off x="-5102110" y="-3097232"/>
            <a:ext cx="8640000" cy="8229600"/>
          </a:xfrm>
          <a:custGeom>
            <a:avLst/>
            <a:gdLst/>
            <a:ahLst/>
            <a:cxnLst/>
            <a:rect l="l" t="t" r="r" b="b"/>
            <a:pathLst>
              <a:path w="8640000" h="8229600">
                <a:moveTo>
                  <a:pt x="0" y="0"/>
                </a:moveTo>
                <a:lnTo>
                  <a:pt x="8640000" y="0"/>
                </a:lnTo>
                <a:lnTo>
                  <a:pt x="864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 rot="-2380356">
            <a:off x="9607822" y="7561033"/>
            <a:ext cx="11772138" cy="4267400"/>
          </a:xfrm>
          <a:custGeom>
            <a:avLst/>
            <a:gdLst/>
            <a:ahLst/>
            <a:cxnLst/>
            <a:rect l="l" t="t" r="r" b="b"/>
            <a:pathLst>
              <a:path w="11772138" h="4267400">
                <a:moveTo>
                  <a:pt x="0" y="0"/>
                </a:moveTo>
                <a:lnTo>
                  <a:pt x="11772138" y="0"/>
                </a:lnTo>
                <a:lnTo>
                  <a:pt x="11772138" y="4267400"/>
                </a:lnTo>
                <a:lnTo>
                  <a:pt x="0" y="426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TextBox 4"/>
          <p:cNvSpPr txBox="1"/>
          <p:nvPr/>
        </p:nvSpPr>
        <p:spPr>
          <a:xfrm>
            <a:off x="623987" y="2439543"/>
            <a:ext cx="17040026" cy="725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Тези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риби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преследват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играчът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докато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той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не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напусне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полезрението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им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(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определен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радиус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играча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).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Ако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играчът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бъде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докоснат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,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той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губи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2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точки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живот</a:t>
            </a:r>
            <a:r>
              <a:rPr lang="bg-BG" sz="5199" dirty="0">
                <a:solidFill>
                  <a:srgbClr val="6FD7FF"/>
                </a:solidFill>
                <a:latin typeface="Press Start 2P"/>
              </a:rPr>
              <a:t> и </a:t>
            </a:r>
            <a:r>
              <a:rPr lang="bg-BG" sz="5199" dirty="0" err="1">
                <a:solidFill>
                  <a:srgbClr val="6FD7FF"/>
                </a:solidFill>
                <a:latin typeface="Press Start 2P"/>
              </a:rPr>
              <a:t>сответната</a:t>
            </a:r>
            <a:r>
              <a:rPr lang="bg-BG" sz="5199" dirty="0">
                <a:solidFill>
                  <a:srgbClr val="6FD7FF"/>
                </a:solidFill>
                <a:latin typeface="Press Start 2P"/>
              </a:rPr>
              <a:t> риба изчезва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359" y="159703"/>
            <a:ext cx="16357283" cy="124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Агресивни</a:t>
            </a:r>
            <a:endParaRPr lang="en-US" sz="9200" dirty="0">
              <a:solidFill>
                <a:srgbClr val="6FD7FF"/>
              </a:solidFill>
              <a:latin typeface="Press Start 2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79996">
            <a:off x="-4480211" y="-1985072"/>
            <a:ext cx="7242048" cy="8229600"/>
          </a:xfrm>
          <a:custGeom>
            <a:avLst/>
            <a:gdLst/>
            <a:ahLst/>
            <a:cxnLst/>
            <a:rect l="l" t="t" r="r" b="b"/>
            <a:pathLst>
              <a:path w="7242048" h="8229600">
                <a:moveTo>
                  <a:pt x="0" y="0"/>
                </a:moveTo>
                <a:lnTo>
                  <a:pt x="7242048" y="0"/>
                </a:lnTo>
                <a:lnTo>
                  <a:pt x="72420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593219">
            <a:off x="-1060385" y="6799987"/>
            <a:ext cx="4572462" cy="49166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2513" y="1998980"/>
            <a:ext cx="18288000" cy="828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6FD7FF"/>
                </a:solidFill>
                <a:latin typeface="Press Start 2P"/>
              </a:rPr>
              <a:t>В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опита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играчът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да</a:t>
            </a:r>
            <a:endParaRPr lang="en-US" sz="5199" dirty="0">
              <a:solidFill>
                <a:srgbClr val="6FD7FF"/>
              </a:solidFill>
              <a:latin typeface="Press Start 2P"/>
            </a:endParaRP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снима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златната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риба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,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той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прави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снимки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на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жълти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медузи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,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мислейки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,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че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рибата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.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Всяка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снимка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носи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една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точка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и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всяка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медуза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може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да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снима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по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веднъж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,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защото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след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това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играчът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се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 </a:t>
            </a:r>
            <a:r>
              <a:rPr lang="en-US" sz="5199" dirty="0" err="1">
                <a:solidFill>
                  <a:srgbClr val="6FD7FF"/>
                </a:solidFill>
                <a:latin typeface="Press Start 2P"/>
              </a:rPr>
              <a:t>усеща</a:t>
            </a:r>
            <a:r>
              <a:rPr lang="en-US" sz="5199" dirty="0">
                <a:solidFill>
                  <a:srgbClr val="6FD7FF"/>
                </a:solidFill>
                <a:latin typeface="Press Start 2P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359" y="159703"/>
            <a:ext cx="16357283" cy="124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6FD7FF"/>
                </a:solidFill>
                <a:latin typeface="Press Start 2P"/>
              </a:rPr>
              <a:t>Специални</a:t>
            </a:r>
            <a:endParaRPr lang="en-US" sz="9200" dirty="0">
              <a:solidFill>
                <a:srgbClr val="6FD7FF"/>
              </a:solidFill>
              <a:latin typeface="Press Start 2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254818" y="4733914"/>
            <a:ext cx="6116030" cy="6059488"/>
          </a:xfrm>
          <a:custGeom>
            <a:avLst/>
            <a:gdLst/>
            <a:ahLst/>
            <a:cxnLst/>
            <a:rect l="l" t="t" r="r" b="b"/>
            <a:pathLst>
              <a:path w="6116030" h="6059488">
                <a:moveTo>
                  <a:pt x="0" y="0"/>
                </a:moveTo>
                <a:lnTo>
                  <a:pt x="6116030" y="0"/>
                </a:lnTo>
                <a:lnTo>
                  <a:pt x="6116030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964176" y="4543718"/>
            <a:ext cx="14697313" cy="141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8266">
                <a:solidFill>
                  <a:srgbClr val="6FD7FF"/>
                </a:solidFill>
                <a:latin typeface="Press Start 2P"/>
              </a:rPr>
              <a:t>Време за демо!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-87231" y="-392695"/>
            <a:ext cx="19806577" cy="4605433"/>
          </a:xfrm>
          <a:custGeom>
            <a:avLst/>
            <a:gdLst/>
            <a:ahLst/>
            <a:cxnLst/>
            <a:rect l="l" t="t" r="r" b="b"/>
            <a:pathLst>
              <a:path w="19806577" h="4605433">
                <a:moveTo>
                  <a:pt x="0" y="0"/>
                </a:moveTo>
                <a:lnTo>
                  <a:pt x="19806577" y="0"/>
                </a:lnTo>
                <a:lnTo>
                  <a:pt x="19806577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016" b="-11016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-1304806" y="5681567"/>
            <a:ext cx="19806577" cy="4605433"/>
          </a:xfrm>
          <a:custGeom>
            <a:avLst/>
            <a:gdLst/>
            <a:ahLst/>
            <a:cxnLst/>
            <a:rect l="l" t="t" r="r" b="b"/>
            <a:pathLst>
              <a:path w="19806577" h="4605433">
                <a:moveTo>
                  <a:pt x="0" y="0"/>
                </a:moveTo>
                <a:lnTo>
                  <a:pt x="19806577" y="0"/>
                </a:lnTo>
                <a:lnTo>
                  <a:pt x="19806577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016" b="-11016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7874251" y="97938"/>
            <a:ext cx="2539497" cy="4114800"/>
          </a:xfrm>
          <a:custGeom>
            <a:avLst/>
            <a:gdLst/>
            <a:ahLst/>
            <a:cxnLst/>
            <a:rect l="l" t="t" r="r" b="b"/>
            <a:pathLst>
              <a:path w="2539497" h="4114800">
                <a:moveTo>
                  <a:pt x="0" y="0"/>
                </a:moveTo>
                <a:lnTo>
                  <a:pt x="2539498" y="0"/>
                </a:lnTo>
                <a:lnTo>
                  <a:pt x="2539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 rot="-10800000">
            <a:off x="0" y="-14737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Freeform 8"/>
          <p:cNvSpPr/>
          <p:nvPr/>
        </p:nvSpPr>
        <p:spPr>
          <a:xfrm>
            <a:off x="6608785" y="0"/>
            <a:ext cx="5070430" cy="5070430"/>
          </a:xfrm>
          <a:custGeom>
            <a:avLst/>
            <a:gdLst/>
            <a:ahLst/>
            <a:cxnLst/>
            <a:rect l="l" t="t" r="r" b="b"/>
            <a:pathLst>
              <a:path w="5070430" h="5070430">
                <a:moveTo>
                  <a:pt x="0" y="0"/>
                </a:moveTo>
                <a:lnTo>
                  <a:pt x="5070430" y="0"/>
                </a:lnTo>
                <a:lnTo>
                  <a:pt x="5070430" y="5070430"/>
                </a:lnTo>
                <a:lnTo>
                  <a:pt x="0" y="5070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9" name="Freeform 9"/>
          <p:cNvSpPr/>
          <p:nvPr/>
        </p:nvSpPr>
        <p:spPr>
          <a:xfrm>
            <a:off x="15317491" y="6172200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384</Words>
  <Application>Microsoft Office PowerPoint</Application>
  <PresentationFormat>По избор</PresentationFormat>
  <Paragraphs>43</Paragraphs>
  <Slides>16</Slides>
  <Notes>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16</vt:i4>
      </vt:variant>
    </vt:vector>
  </HeadingPairs>
  <TitlesOfParts>
    <vt:vector size="21" baseType="lpstr">
      <vt:lpstr>Aptos</vt:lpstr>
      <vt:lpstr>Press Start 2P</vt:lpstr>
      <vt:lpstr>Arial</vt:lpstr>
      <vt:lpstr>Calibri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Secrets of the Deep</dc:title>
  <cp:lastModifiedBy>Ivaneta Ivanova</cp:lastModifiedBy>
  <cp:revision>2</cp:revision>
  <dcterms:created xsi:type="dcterms:W3CDTF">2006-08-16T00:00:00Z</dcterms:created>
  <dcterms:modified xsi:type="dcterms:W3CDTF">2024-03-15T22:39:14Z</dcterms:modified>
  <dc:identifier>DAF_kke83oQ</dc:identifier>
</cp:coreProperties>
</file>